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Light"/>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ExtraLight-bold.fntdata"/><Relationship Id="rId25" Type="http://schemas.openxmlformats.org/officeDocument/2006/relationships/font" Target="fonts/MontserratExtraLight-regular.fntdata"/><Relationship Id="rId28" Type="http://schemas.openxmlformats.org/officeDocument/2006/relationships/font" Target="fonts/MontserratExtraLight-boldItalic.fntdata"/><Relationship Id="rId27" Type="http://schemas.openxmlformats.org/officeDocument/2006/relationships/font" Target="fonts/MontserratExtra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ExtraBold-bold.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Montserrat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3b421e88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3b421e88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Welcome Professor, to Group 9’s project presentation on Bet5050.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team is comprised of Dylan, Zhijian, Justin, Yong Cheng, Daize and myself, </a:t>
            </a:r>
            <a:r>
              <a:rPr lang="en">
                <a:solidFill>
                  <a:schemeClr val="dk1"/>
                </a:solidFill>
              </a:rPr>
              <a:t>Luke.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project encompasses the problems with legacy sports betting, and how we believe our blockchain driven solution will help to solve these problems.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3b421e888_1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3b421e888_1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3b421e888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3b421e888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lang="en">
                <a:solidFill>
                  <a:schemeClr val="dk1"/>
                </a:solidFill>
              </a:rPr>
              <a:t>The sports betting industry grew by 21% in 2021, and is expected to continue growing by 10% annually through 2025. This is likely driven by the penetration of connected devices and other growing digital infrastructure.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3cff41f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3cff41f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this industry sees </a:t>
            </a:r>
            <a:r>
              <a:rPr lang="en">
                <a:solidFill>
                  <a:schemeClr val="dk1"/>
                </a:solidFill>
              </a:rPr>
              <a:t>tremendous</a:t>
            </a:r>
            <a:r>
              <a:rPr lang="en">
                <a:solidFill>
                  <a:schemeClr val="dk1"/>
                </a:solidFill>
              </a:rPr>
              <a:t> growth, there have been concerns raised of its </a:t>
            </a:r>
            <a:r>
              <a:rPr lang="en">
                <a:solidFill>
                  <a:schemeClr val="dk1"/>
                </a:solidFill>
              </a:rPr>
              <a:t>fairness and transparency.</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Firstly, they are unfair in that they often make profits either through hidden fees or by unfavorable odds, and profiting at the margins. </a:t>
            </a:r>
            <a:endParaRPr>
              <a:solidFill>
                <a:schemeClr val="dk1"/>
              </a:solidFill>
            </a:endParaRPr>
          </a:p>
          <a:p>
            <a:pPr indent="0" lvl="0" marL="0" rtl="0" algn="l">
              <a:lnSpc>
                <a:spcPct val="115000"/>
              </a:lnSpc>
              <a:spcBef>
                <a:spcPts val="600"/>
              </a:spcBef>
              <a:spcAft>
                <a:spcPts val="600"/>
              </a:spcAft>
              <a:buClr>
                <a:schemeClr val="dk1"/>
              </a:buClr>
              <a:buSzPts val="1100"/>
              <a:buFont typeface="Arial"/>
              <a:buNone/>
            </a:pPr>
            <a:r>
              <a:rPr lang="en">
                <a:solidFill>
                  <a:schemeClr val="dk1"/>
                </a:solidFill>
              </a:rPr>
              <a:t>On top of that, there is uncertainty in that we cannot completely verify the authenticity of the platform, nor are bettors guaranteed a payout or dispute bets in a fair manner.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3d6435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3d6435b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Our Solution aims to resolve this problem with the use of smart contracts in our own dApp (Decentralized Application).</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We believe that BET5050 has key advantages over legacy sports betting for the following reasons: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Immutability of the blockchain would allow for concrete betting practices where both the house and the user would have to comply with the results of a bet, and prevent either party from pulling out in case of an adverse bet outcome.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smart contracts would ensure the transparency of all available bets online, such that no user is subjected to different odds compared to another user for the same bet. This will prevent hidden fees levied by the broker.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BET5050 also protects the host of the betting site as payouts will not be able to be reverted, protecting the house from fraudulent payments or betting accounts.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Having funds and bets stored on smart contracts make the application more resilient to malicious attacks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Further, Unlike most legacy sports betting websites which have very limited availability to specific regions, our application will be readily accessible to everyone.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Finally, Users can remain anonymous and will not need to disclose any personal information or payment information besides a wallet address to participate.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1200"/>
              </a:spcAft>
              <a:buClr>
                <a:schemeClr val="dk1"/>
              </a:buClr>
              <a:buSzPts val="1100"/>
              <a:buFont typeface="Arial"/>
              <a:buNone/>
            </a:pPr>
            <a:r>
              <a:rPr lang="en">
                <a:solidFill>
                  <a:schemeClr val="dk1"/>
                </a:solidFill>
              </a:rPr>
              <a:t>Therefore, our application is a proposal of a betting contract on the blockchain, </a:t>
            </a:r>
            <a:r>
              <a:rPr lang="en">
                <a:solidFill>
                  <a:schemeClr val="dk1"/>
                </a:solidFill>
              </a:rPr>
              <a:t>utilizing Oracles to source for off-chain data to settle bets.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3b421e888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3b421e888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move on to our application’s design and features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3b421e888_1_3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3b421e888_1_3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showcase the main contract classes of 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Oracle contract exists to provide pre-match information and post-match </a:t>
            </a:r>
            <a:r>
              <a:rPr lang="en"/>
              <a:t>information</a:t>
            </a:r>
            <a:r>
              <a:rPr lang="en"/>
              <a:t> to the Bet5050 contract. </a:t>
            </a:r>
            <a:endParaRPr/>
          </a:p>
          <a:p>
            <a:pPr indent="0" lvl="0" marL="0" rtl="0" algn="l">
              <a:spcBef>
                <a:spcPts val="0"/>
              </a:spcBef>
              <a:spcAft>
                <a:spcPts val="0"/>
              </a:spcAft>
              <a:buNone/>
            </a:pPr>
            <a:r>
              <a:rPr lang="en"/>
              <a:t>Bet5050 settles all Ethereum related functions while the House contract (which Bet5050 inherits from) is responsible for all betting pool related functions.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3b421e888_1_5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3b421e888_1_5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depicts the interactions between a bettor, our Bet5050 entity and Oracle entity.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seen in the previous slide, the Bet5050 contract serves as the middleman by </a:t>
            </a:r>
            <a:r>
              <a:rPr lang="en"/>
              <a:t>aggregating</a:t>
            </a:r>
            <a:r>
              <a:rPr lang="en"/>
              <a:t> information (between the Bettors and Oracle) while the Oracle contract provides the Bet5050 blockchain with trusted information derived from the real world.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3b421e888_1_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3b421e888_1_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features that our team has </a:t>
            </a:r>
            <a:r>
              <a:rPr lang="en"/>
              <a:t>targeted.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expect odds which are determined by the free market, and not created by the house. </a:t>
            </a:r>
            <a:endParaRPr/>
          </a:p>
          <a:p>
            <a:pPr indent="0" lvl="0" marL="0" rtl="0" algn="l">
              <a:spcBef>
                <a:spcPts val="0"/>
              </a:spcBef>
              <a:spcAft>
                <a:spcPts val="0"/>
              </a:spcAft>
              <a:buNone/>
            </a:pPr>
            <a:r>
              <a:rPr lang="en"/>
              <a:t>Next, u</a:t>
            </a:r>
            <a:r>
              <a:rPr lang="en"/>
              <a:t>sers are able to track their positions, which fluctuates before a match commences. Hence, they will be able to be aware of their risk </a:t>
            </a:r>
            <a:r>
              <a:rPr lang="en"/>
              <a:t>exposure</a:t>
            </a:r>
            <a:r>
              <a:rPr lang="en"/>
              <a:t>. </a:t>
            </a:r>
            <a:endParaRPr/>
          </a:p>
          <a:p>
            <a:pPr indent="0" lvl="0" marL="0" rtl="0" algn="l">
              <a:spcBef>
                <a:spcPts val="0"/>
              </a:spcBef>
              <a:spcAft>
                <a:spcPts val="0"/>
              </a:spcAft>
              <a:buNone/>
            </a:pPr>
            <a:r>
              <a:rPr lang="en"/>
              <a:t>There are also a </a:t>
            </a:r>
            <a:r>
              <a:rPr lang="en"/>
              <a:t>variety of</a:t>
            </a:r>
            <a:r>
              <a:rPr lang="en"/>
              <a:t> betting types that a bettor can bet on for a match, including the first scorer of the match, the winner of the match, and its final scoreline. </a:t>
            </a:r>
            <a:endParaRPr/>
          </a:p>
          <a:p>
            <a:pPr indent="0" lvl="0" marL="0" rtl="0" algn="l">
              <a:spcBef>
                <a:spcPts val="0"/>
              </a:spcBef>
              <a:spcAft>
                <a:spcPts val="0"/>
              </a:spcAft>
              <a:buNone/>
            </a:pPr>
            <a:r>
              <a:rPr lang="en"/>
              <a:t>On top of that, users are given tools to review matches of interest, whether past, upcoming or most recent. </a:t>
            </a:r>
            <a:endParaRPr/>
          </a:p>
          <a:p>
            <a:pPr indent="0" lvl="0" marL="0" rtl="0" algn="l">
              <a:spcBef>
                <a:spcPts val="0"/>
              </a:spcBef>
              <a:spcAft>
                <a:spcPts val="0"/>
              </a:spcAft>
              <a:buNone/>
            </a:pPr>
            <a:r>
              <a:rPr lang="en">
                <a:solidFill>
                  <a:schemeClr val="dk1"/>
                </a:solidFill>
              </a:rPr>
              <a:t>Finally, </a:t>
            </a:r>
            <a:r>
              <a:rPr lang="en"/>
              <a:t>they</a:t>
            </a:r>
            <a:r>
              <a:rPr lang="en"/>
              <a:t> are able to increase their </a:t>
            </a:r>
            <a:r>
              <a:rPr lang="en"/>
              <a:t>risk exposure for a bet on the fly.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features, we hope that users are given a more competitive and favourable alternative than the status quo of legacy betting.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3b421e888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3b421e888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shall hand over the time to daize who will be showing us a demo of our application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Bet5050</a:t>
            </a:r>
            <a:endParaRPr/>
          </a:p>
        </p:txBody>
      </p:sp>
      <p:sp>
        <p:nvSpPr>
          <p:cNvPr id="204" name="Google Shape;204;p4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9</a:t>
            </a:r>
            <a:endParaRPr/>
          </a:p>
        </p:txBody>
      </p:sp>
      <p:sp>
        <p:nvSpPr>
          <p:cNvPr id="205" name="Google Shape;205;p48"/>
          <p:cNvSpPr txBox="1"/>
          <p:nvPr>
            <p:ph type="ctrTitle"/>
          </p:nvPr>
        </p:nvSpPr>
        <p:spPr>
          <a:xfrm>
            <a:off x="2558700" y="2594800"/>
            <a:ext cx="4026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IS4302 </a:t>
            </a:r>
            <a:r>
              <a:rPr b="0" lang="en" sz="2200">
                <a:latin typeface="Montserrat ExtraLight"/>
                <a:ea typeface="Montserrat ExtraLight"/>
                <a:cs typeface="Montserrat ExtraLight"/>
                <a:sym typeface="Montserrat ExtraLight"/>
              </a:rPr>
              <a:t>PRESENTATION</a:t>
            </a:r>
            <a:endParaRPr b="0" sz="2200">
              <a:latin typeface="Montserrat ExtraLight"/>
              <a:ea typeface="Montserrat ExtraLight"/>
              <a:cs typeface="Montserrat ExtraLight"/>
              <a:sym typeface="Montserrat ExtraLight"/>
            </a:endParaRPr>
          </a:p>
        </p:txBody>
      </p:sp>
      <p:cxnSp>
        <p:nvCxnSpPr>
          <p:cNvPr id="206" name="Google Shape;206;p4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1013395" y="2859263"/>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333" name="Google Shape;333;p57"/>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txBox="1"/>
          <p:nvPr>
            <p:ph type="title"/>
          </p:nvPr>
        </p:nvSpPr>
        <p:spPr>
          <a:xfrm>
            <a:off x="3762678" y="35587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12" name="Google Shape;212;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213" name="Google Shape;213;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0"/>
          <p:cNvSpPr/>
          <p:nvPr/>
        </p:nvSpPr>
        <p:spPr>
          <a:xfrm>
            <a:off x="2467600" y="3107800"/>
            <a:ext cx="1280100" cy="1280100"/>
          </a:xfrm>
          <a:prstGeom prst="ellipse">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0"/>
          <p:cNvSpPr/>
          <p:nvPr/>
        </p:nvSpPr>
        <p:spPr>
          <a:xfrm>
            <a:off x="2467600" y="1212925"/>
            <a:ext cx="1280100" cy="1280100"/>
          </a:xfrm>
          <a:prstGeom prst="ellipse">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Legacy Sports Betting</a:t>
            </a:r>
            <a:endParaRPr/>
          </a:p>
        </p:txBody>
      </p:sp>
      <p:cxnSp>
        <p:nvCxnSpPr>
          <p:cNvPr id="221" name="Google Shape;221;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2" name="Google Shape;222;p50"/>
          <p:cNvSpPr txBox="1"/>
          <p:nvPr>
            <p:ph type="title"/>
          </p:nvPr>
        </p:nvSpPr>
        <p:spPr>
          <a:xfrm>
            <a:off x="2074147" y="42572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Uncertainty</a:t>
            </a:r>
            <a:endParaRPr/>
          </a:p>
        </p:txBody>
      </p:sp>
      <p:sp>
        <p:nvSpPr>
          <p:cNvPr id="223" name="Google Shape;223;p50"/>
          <p:cNvSpPr txBox="1"/>
          <p:nvPr>
            <p:ph idx="1" type="subTitle"/>
          </p:nvPr>
        </p:nvSpPr>
        <p:spPr>
          <a:xfrm>
            <a:off x="4414101" y="3613450"/>
            <a:ext cx="2673000" cy="67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Fake/Scam Platforms</a:t>
            </a:r>
            <a:endParaRPr/>
          </a:p>
          <a:p>
            <a:pPr indent="-317500" lvl="0" marL="457200" rtl="0" algn="l">
              <a:spcBef>
                <a:spcPts val="0"/>
              </a:spcBef>
              <a:spcAft>
                <a:spcPts val="0"/>
              </a:spcAft>
              <a:buSzPts val="1400"/>
              <a:buChar char="●"/>
            </a:pPr>
            <a:r>
              <a:rPr lang="en"/>
              <a:t>Disputes of payout</a:t>
            </a:r>
            <a:endParaRPr/>
          </a:p>
        </p:txBody>
      </p:sp>
      <p:sp>
        <p:nvSpPr>
          <p:cNvPr id="224" name="Google Shape;224;p50"/>
          <p:cNvSpPr txBox="1"/>
          <p:nvPr>
            <p:ph idx="5" type="title"/>
          </p:nvPr>
        </p:nvSpPr>
        <p:spPr>
          <a:xfrm>
            <a:off x="2074147" y="23732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Unfair</a:t>
            </a:r>
            <a:endParaRPr/>
          </a:p>
        </p:txBody>
      </p:sp>
      <p:sp>
        <p:nvSpPr>
          <p:cNvPr id="225" name="Google Shape;225;p50"/>
          <p:cNvSpPr/>
          <p:nvPr/>
        </p:nvSpPr>
        <p:spPr>
          <a:xfrm>
            <a:off x="2558950" y="1304275"/>
            <a:ext cx="1097400" cy="1097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50"/>
          <p:cNvPicPr preferRelativeResize="0"/>
          <p:nvPr/>
        </p:nvPicPr>
        <p:blipFill>
          <a:blip r:embed="rId3">
            <a:alphaModFix/>
          </a:blip>
          <a:stretch>
            <a:fillRect/>
          </a:stretch>
        </p:blipFill>
        <p:spPr>
          <a:xfrm>
            <a:off x="2769100" y="1510050"/>
            <a:ext cx="677100" cy="677100"/>
          </a:xfrm>
          <a:prstGeom prst="rect">
            <a:avLst/>
          </a:prstGeom>
          <a:noFill/>
          <a:ln>
            <a:noFill/>
          </a:ln>
        </p:spPr>
      </p:pic>
      <p:sp>
        <p:nvSpPr>
          <p:cNvPr id="227" name="Google Shape;227;p50"/>
          <p:cNvSpPr/>
          <p:nvPr/>
        </p:nvSpPr>
        <p:spPr>
          <a:xfrm>
            <a:off x="2558950" y="3193150"/>
            <a:ext cx="1097400" cy="1097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50"/>
          <p:cNvPicPr preferRelativeResize="0"/>
          <p:nvPr/>
        </p:nvPicPr>
        <p:blipFill>
          <a:blip r:embed="rId4">
            <a:alphaModFix/>
          </a:blip>
          <a:stretch>
            <a:fillRect/>
          </a:stretch>
        </p:blipFill>
        <p:spPr>
          <a:xfrm>
            <a:off x="2702200" y="3260200"/>
            <a:ext cx="810900" cy="810900"/>
          </a:xfrm>
          <a:prstGeom prst="rect">
            <a:avLst/>
          </a:prstGeom>
          <a:noFill/>
          <a:ln>
            <a:noFill/>
          </a:ln>
        </p:spPr>
      </p:pic>
      <p:sp>
        <p:nvSpPr>
          <p:cNvPr id="229" name="Google Shape;229;p50"/>
          <p:cNvSpPr txBox="1"/>
          <p:nvPr>
            <p:ph idx="1" type="subTitle"/>
          </p:nvPr>
        </p:nvSpPr>
        <p:spPr>
          <a:xfrm>
            <a:off x="4378501" y="1724575"/>
            <a:ext cx="2673000" cy="67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Hidden Fees</a:t>
            </a:r>
            <a:endParaRPr/>
          </a:p>
          <a:p>
            <a:pPr indent="-317500" lvl="0" marL="457200" rtl="0" algn="l">
              <a:spcBef>
                <a:spcPts val="0"/>
              </a:spcBef>
              <a:spcAft>
                <a:spcPts val="0"/>
              </a:spcAft>
              <a:buSzPts val="1400"/>
              <a:buChar char="●"/>
            </a:pPr>
            <a:r>
              <a:rPr lang="en"/>
              <a:t>Manipulate odds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1"/>
          <p:cNvSpPr txBox="1"/>
          <p:nvPr>
            <p:ph idx="4" type="title"/>
          </p:nvPr>
        </p:nvSpPr>
        <p:spPr>
          <a:xfrm>
            <a:off x="938500" y="445025"/>
            <a:ext cx="46293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idea: BET5050</a:t>
            </a:r>
            <a:endParaRPr/>
          </a:p>
        </p:txBody>
      </p:sp>
      <p:cxnSp>
        <p:nvCxnSpPr>
          <p:cNvPr id="235" name="Google Shape;23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51"/>
          <p:cNvSpPr txBox="1"/>
          <p:nvPr>
            <p:ph idx="5" type="title"/>
          </p:nvPr>
        </p:nvSpPr>
        <p:spPr>
          <a:xfrm>
            <a:off x="1564399" y="16899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Immutability</a:t>
            </a:r>
            <a:endParaRPr sz="1300"/>
          </a:p>
        </p:txBody>
      </p:sp>
      <p:sp>
        <p:nvSpPr>
          <p:cNvPr id="237" name="Google Shape;237;p51"/>
          <p:cNvSpPr txBox="1"/>
          <p:nvPr>
            <p:ph idx="6" type="subTitle"/>
          </p:nvPr>
        </p:nvSpPr>
        <p:spPr>
          <a:xfrm>
            <a:off x="1716650" y="2254650"/>
            <a:ext cx="11349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Compliance between all parties</a:t>
            </a:r>
            <a:endParaRPr sz="1200"/>
          </a:p>
        </p:txBody>
      </p:sp>
      <p:sp>
        <p:nvSpPr>
          <p:cNvPr id="238" name="Google Shape;238;p51"/>
          <p:cNvSpPr/>
          <p:nvPr/>
        </p:nvSpPr>
        <p:spPr>
          <a:xfrm>
            <a:off x="1941800"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1"/>
          <p:cNvSpPr/>
          <p:nvPr/>
        </p:nvSpPr>
        <p:spPr>
          <a:xfrm>
            <a:off x="6450859"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1"/>
          <p:cNvSpPr/>
          <p:nvPr/>
        </p:nvSpPr>
        <p:spPr>
          <a:xfrm>
            <a:off x="64610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1"/>
          <p:cNvSpPr/>
          <p:nvPr/>
        </p:nvSpPr>
        <p:spPr>
          <a:xfrm>
            <a:off x="4196325"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1"/>
          <p:cNvSpPr/>
          <p:nvPr/>
        </p:nvSpPr>
        <p:spPr>
          <a:xfrm>
            <a:off x="19100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1"/>
          <p:cNvSpPr/>
          <p:nvPr/>
        </p:nvSpPr>
        <p:spPr>
          <a:xfrm>
            <a:off x="41855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1"/>
          <p:cNvSpPr txBox="1"/>
          <p:nvPr>
            <p:ph idx="5" type="title"/>
          </p:nvPr>
        </p:nvSpPr>
        <p:spPr>
          <a:xfrm>
            <a:off x="3818924" y="16899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Transparency</a:t>
            </a:r>
            <a:endParaRPr sz="1200"/>
          </a:p>
        </p:txBody>
      </p:sp>
      <p:sp>
        <p:nvSpPr>
          <p:cNvPr id="245" name="Google Shape;245;p51"/>
          <p:cNvSpPr txBox="1"/>
          <p:nvPr>
            <p:ph idx="5" type="title"/>
          </p:nvPr>
        </p:nvSpPr>
        <p:spPr>
          <a:xfrm>
            <a:off x="6073450" y="1666850"/>
            <a:ext cx="14394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Stakeholder’s Incentive</a:t>
            </a:r>
            <a:endParaRPr sz="1200"/>
          </a:p>
        </p:txBody>
      </p:sp>
      <p:sp>
        <p:nvSpPr>
          <p:cNvPr id="246" name="Google Shape;246;p51"/>
          <p:cNvSpPr txBox="1"/>
          <p:nvPr>
            <p:ph idx="5" type="title"/>
          </p:nvPr>
        </p:nvSpPr>
        <p:spPr>
          <a:xfrm>
            <a:off x="1568399" y="37597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Security</a:t>
            </a:r>
            <a:endParaRPr sz="1200"/>
          </a:p>
        </p:txBody>
      </p:sp>
      <p:sp>
        <p:nvSpPr>
          <p:cNvPr id="247" name="Google Shape;247;p51"/>
          <p:cNvSpPr txBox="1"/>
          <p:nvPr>
            <p:ph idx="5" type="title"/>
          </p:nvPr>
        </p:nvSpPr>
        <p:spPr>
          <a:xfrm>
            <a:off x="3808174" y="3750851"/>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Accessibility</a:t>
            </a:r>
            <a:endParaRPr sz="1200"/>
          </a:p>
        </p:txBody>
      </p:sp>
      <p:sp>
        <p:nvSpPr>
          <p:cNvPr id="248" name="Google Shape;248;p51"/>
          <p:cNvSpPr txBox="1"/>
          <p:nvPr>
            <p:ph idx="5" type="title"/>
          </p:nvPr>
        </p:nvSpPr>
        <p:spPr>
          <a:xfrm>
            <a:off x="6136224" y="37597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Anonymity</a:t>
            </a:r>
            <a:endParaRPr sz="1200"/>
          </a:p>
        </p:txBody>
      </p:sp>
      <p:pic>
        <p:nvPicPr>
          <p:cNvPr id="249" name="Google Shape;249;p51"/>
          <p:cNvPicPr preferRelativeResize="0"/>
          <p:nvPr/>
        </p:nvPicPr>
        <p:blipFill>
          <a:blip r:embed="rId3">
            <a:alphaModFix/>
          </a:blip>
          <a:stretch>
            <a:fillRect/>
          </a:stretch>
        </p:blipFill>
        <p:spPr>
          <a:xfrm>
            <a:off x="2023073" y="1293111"/>
            <a:ext cx="522051" cy="522051"/>
          </a:xfrm>
          <a:prstGeom prst="rect">
            <a:avLst/>
          </a:prstGeom>
          <a:noFill/>
          <a:ln>
            <a:noFill/>
          </a:ln>
        </p:spPr>
      </p:pic>
      <p:pic>
        <p:nvPicPr>
          <p:cNvPr id="250" name="Google Shape;250;p51"/>
          <p:cNvPicPr preferRelativeResize="0"/>
          <p:nvPr/>
        </p:nvPicPr>
        <p:blipFill>
          <a:blip r:embed="rId4">
            <a:alphaModFix/>
          </a:blip>
          <a:stretch>
            <a:fillRect/>
          </a:stretch>
        </p:blipFill>
        <p:spPr>
          <a:xfrm>
            <a:off x="4337714" y="1320664"/>
            <a:ext cx="466925" cy="466925"/>
          </a:xfrm>
          <a:prstGeom prst="rect">
            <a:avLst/>
          </a:prstGeom>
          <a:noFill/>
          <a:ln>
            <a:noFill/>
          </a:ln>
        </p:spPr>
      </p:pic>
      <p:pic>
        <p:nvPicPr>
          <p:cNvPr id="251" name="Google Shape;251;p51"/>
          <p:cNvPicPr preferRelativeResize="0"/>
          <p:nvPr/>
        </p:nvPicPr>
        <p:blipFill>
          <a:blip r:embed="rId5">
            <a:alphaModFix/>
          </a:blip>
          <a:stretch>
            <a:fillRect/>
          </a:stretch>
        </p:blipFill>
        <p:spPr>
          <a:xfrm>
            <a:off x="6511113" y="1248425"/>
            <a:ext cx="590476" cy="590476"/>
          </a:xfrm>
          <a:prstGeom prst="rect">
            <a:avLst/>
          </a:prstGeom>
          <a:noFill/>
          <a:ln>
            <a:noFill/>
          </a:ln>
        </p:spPr>
      </p:pic>
      <p:pic>
        <p:nvPicPr>
          <p:cNvPr id="252" name="Google Shape;252;p51"/>
          <p:cNvPicPr preferRelativeResize="0"/>
          <p:nvPr/>
        </p:nvPicPr>
        <p:blipFill>
          <a:blip r:embed="rId6">
            <a:alphaModFix/>
          </a:blip>
          <a:stretch>
            <a:fillRect/>
          </a:stretch>
        </p:blipFill>
        <p:spPr>
          <a:xfrm>
            <a:off x="2016200" y="3380000"/>
            <a:ext cx="466925" cy="466925"/>
          </a:xfrm>
          <a:prstGeom prst="rect">
            <a:avLst/>
          </a:prstGeom>
          <a:noFill/>
          <a:ln>
            <a:noFill/>
          </a:ln>
        </p:spPr>
      </p:pic>
      <p:pic>
        <p:nvPicPr>
          <p:cNvPr id="253" name="Google Shape;253;p51"/>
          <p:cNvPicPr preferRelativeResize="0"/>
          <p:nvPr/>
        </p:nvPicPr>
        <p:blipFill>
          <a:blip r:embed="rId7">
            <a:alphaModFix/>
          </a:blip>
          <a:stretch>
            <a:fillRect/>
          </a:stretch>
        </p:blipFill>
        <p:spPr>
          <a:xfrm>
            <a:off x="4314425" y="3381325"/>
            <a:ext cx="426900" cy="426900"/>
          </a:xfrm>
          <a:prstGeom prst="rect">
            <a:avLst/>
          </a:prstGeom>
          <a:noFill/>
          <a:ln>
            <a:noFill/>
          </a:ln>
        </p:spPr>
      </p:pic>
      <p:pic>
        <p:nvPicPr>
          <p:cNvPr id="254" name="Google Shape;254;p51"/>
          <p:cNvPicPr preferRelativeResize="0"/>
          <p:nvPr/>
        </p:nvPicPr>
        <p:blipFill>
          <a:blip r:embed="rId8">
            <a:alphaModFix/>
          </a:blip>
          <a:stretch>
            <a:fillRect/>
          </a:stretch>
        </p:blipFill>
        <p:spPr>
          <a:xfrm>
            <a:off x="6532162" y="3348175"/>
            <a:ext cx="548399" cy="548399"/>
          </a:xfrm>
          <a:prstGeom prst="rect">
            <a:avLst/>
          </a:prstGeom>
          <a:noFill/>
          <a:ln>
            <a:noFill/>
          </a:ln>
        </p:spPr>
      </p:pic>
      <p:sp>
        <p:nvSpPr>
          <p:cNvPr id="255" name="Google Shape;255;p51"/>
          <p:cNvSpPr txBox="1"/>
          <p:nvPr>
            <p:ph idx="6" type="subTitle"/>
          </p:nvPr>
        </p:nvSpPr>
        <p:spPr>
          <a:xfrm>
            <a:off x="4001300" y="2254650"/>
            <a:ext cx="11349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Fairer odds</a:t>
            </a:r>
            <a:endParaRPr sz="1200"/>
          </a:p>
        </p:txBody>
      </p:sp>
      <p:sp>
        <p:nvSpPr>
          <p:cNvPr id="256" name="Google Shape;256;p51"/>
          <p:cNvSpPr txBox="1"/>
          <p:nvPr>
            <p:ph idx="6" type="subTitle"/>
          </p:nvPr>
        </p:nvSpPr>
        <p:spPr>
          <a:xfrm>
            <a:off x="6225700" y="2254650"/>
            <a:ext cx="11349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Prevent fraud/scams</a:t>
            </a:r>
            <a:endParaRPr sz="1200"/>
          </a:p>
        </p:txBody>
      </p:sp>
      <p:sp>
        <p:nvSpPr>
          <p:cNvPr id="257" name="Google Shape;257;p51"/>
          <p:cNvSpPr txBox="1"/>
          <p:nvPr>
            <p:ph idx="6" type="subTitle"/>
          </p:nvPr>
        </p:nvSpPr>
        <p:spPr>
          <a:xfrm>
            <a:off x="1682225" y="4172050"/>
            <a:ext cx="11349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Prevent </a:t>
            </a:r>
            <a:r>
              <a:rPr lang="en" sz="1200"/>
              <a:t>malicious</a:t>
            </a:r>
            <a:r>
              <a:rPr lang="en" sz="1200"/>
              <a:t> attacks</a:t>
            </a:r>
            <a:endParaRPr sz="1200"/>
          </a:p>
        </p:txBody>
      </p:sp>
      <p:sp>
        <p:nvSpPr>
          <p:cNvPr id="258" name="Google Shape;258;p51"/>
          <p:cNvSpPr txBox="1"/>
          <p:nvPr>
            <p:ph idx="6" type="subTitle"/>
          </p:nvPr>
        </p:nvSpPr>
        <p:spPr>
          <a:xfrm>
            <a:off x="3960425" y="4172050"/>
            <a:ext cx="1134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Available to everyone</a:t>
            </a:r>
            <a:endParaRPr sz="1200"/>
          </a:p>
        </p:txBody>
      </p:sp>
      <p:sp>
        <p:nvSpPr>
          <p:cNvPr id="259" name="Google Shape;259;p51"/>
          <p:cNvSpPr txBox="1"/>
          <p:nvPr>
            <p:ph idx="6" type="subTitle"/>
          </p:nvPr>
        </p:nvSpPr>
        <p:spPr>
          <a:xfrm>
            <a:off x="6220375" y="4172050"/>
            <a:ext cx="11349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 KYC</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ph type="title"/>
          </p:nvPr>
        </p:nvSpPr>
        <p:spPr>
          <a:xfrm>
            <a:off x="3762678" y="37873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&amp; FEATURES</a:t>
            </a:r>
            <a:endParaRPr/>
          </a:p>
        </p:txBody>
      </p:sp>
      <p:sp>
        <p:nvSpPr>
          <p:cNvPr id="265" name="Google Shape;265;p5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66" name="Google Shape;266;p5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3"/>
          <p:cNvSpPr txBox="1"/>
          <p:nvPr>
            <p:ph type="title"/>
          </p:nvPr>
        </p:nvSpPr>
        <p:spPr>
          <a:xfrm>
            <a:off x="938500" y="445025"/>
            <a:ext cx="2763000" cy="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 Diagram</a:t>
            </a:r>
            <a:endParaRPr/>
          </a:p>
        </p:txBody>
      </p:sp>
      <p:cxnSp>
        <p:nvCxnSpPr>
          <p:cNvPr id="272" name="Google Shape;272;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3" name="Google Shape;273;p53"/>
          <p:cNvSpPr/>
          <p:nvPr/>
        </p:nvSpPr>
        <p:spPr>
          <a:xfrm>
            <a:off x="253725" y="997750"/>
            <a:ext cx="2892600" cy="24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Oracle</a:t>
            </a:r>
            <a:endParaRPr sz="700"/>
          </a:p>
        </p:txBody>
      </p:sp>
      <p:sp>
        <p:nvSpPr>
          <p:cNvPr id="274" name="Google Shape;274;p53"/>
          <p:cNvSpPr/>
          <p:nvPr/>
        </p:nvSpPr>
        <p:spPr>
          <a:xfrm>
            <a:off x="253725" y="1239187"/>
            <a:ext cx="2892600" cy="69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matches</a:t>
            </a:r>
            <a:endParaRPr sz="800"/>
          </a:p>
          <a:p>
            <a:pPr indent="0" lvl="0" marL="0" rtl="0" algn="l">
              <a:spcBef>
                <a:spcPts val="0"/>
              </a:spcBef>
              <a:spcAft>
                <a:spcPts val="0"/>
              </a:spcAft>
              <a:buNone/>
            </a:pPr>
            <a:r>
              <a:rPr lang="en" sz="800"/>
              <a:t>+ matchIdToIndex</a:t>
            </a:r>
            <a:endParaRPr sz="800"/>
          </a:p>
          <a:p>
            <a:pPr indent="0" lvl="0" marL="0" rtl="0" algn="l">
              <a:spcBef>
                <a:spcPts val="0"/>
              </a:spcBef>
              <a:spcAft>
                <a:spcPts val="0"/>
              </a:spcAft>
              <a:buNone/>
            </a:pPr>
            <a:r>
              <a:rPr lang="en" sz="800"/>
              <a:t>+ currentTime</a:t>
            </a:r>
            <a:endParaRPr sz="800"/>
          </a:p>
          <a:p>
            <a:pPr indent="0" lvl="0" marL="0" rtl="0" algn="l">
              <a:spcBef>
                <a:spcPts val="0"/>
              </a:spcBef>
              <a:spcAft>
                <a:spcPts val="0"/>
              </a:spcAft>
              <a:buNone/>
            </a:pPr>
            <a:r>
              <a:rPr lang="en" sz="800"/>
              <a:t>+ Match</a:t>
            </a:r>
            <a:endParaRPr sz="800"/>
          </a:p>
        </p:txBody>
      </p:sp>
      <p:sp>
        <p:nvSpPr>
          <p:cNvPr id="275" name="Google Shape;275;p53"/>
          <p:cNvSpPr/>
          <p:nvPr/>
        </p:nvSpPr>
        <p:spPr>
          <a:xfrm>
            <a:off x="253725" y="1933994"/>
            <a:ext cx="2892600" cy="24627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_getMatchIndex(_matchId)</a:t>
            </a:r>
            <a:endParaRPr sz="800"/>
          </a:p>
          <a:p>
            <a:pPr indent="0" lvl="0" marL="0" rtl="0" algn="l">
              <a:spcBef>
                <a:spcPts val="0"/>
              </a:spcBef>
              <a:spcAft>
                <a:spcPts val="0"/>
              </a:spcAft>
              <a:buNone/>
            </a:pPr>
            <a:r>
              <a:rPr lang="en" sz="800"/>
              <a:t>+ matchExists(_matchId)</a:t>
            </a:r>
            <a:endParaRPr sz="800"/>
          </a:p>
          <a:p>
            <a:pPr indent="0" lvl="0" marL="0" rtl="0" algn="l">
              <a:spcBef>
                <a:spcPts val="0"/>
              </a:spcBef>
              <a:spcAft>
                <a:spcPts val="0"/>
              </a:spcAft>
              <a:buNone/>
            </a:pPr>
            <a:r>
              <a:rPr lang="en" sz="800"/>
              <a:t>+ addMatch(_matchName, _players, _startTime, _endTime)</a:t>
            </a:r>
            <a:endParaRPr sz="800"/>
          </a:p>
          <a:p>
            <a:pPr indent="0" lvl="0" marL="0" rtl="0" algn="l">
              <a:spcBef>
                <a:spcPts val="0"/>
              </a:spcBef>
              <a:spcAft>
                <a:spcPts val="0"/>
              </a:spcAft>
              <a:buNone/>
            </a:pPr>
            <a:r>
              <a:rPr lang="en" sz="800"/>
              <a:t>+ setMatchUnderway(_matchId)</a:t>
            </a:r>
            <a:endParaRPr sz="800"/>
          </a:p>
          <a:p>
            <a:pPr indent="0" lvl="0" marL="0" rtl="0" algn="l">
              <a:spcBef>
                <a:spcPts val="0"/>
              </a:spcBef>
              <a:spcAft>
                <a:spcPts val="0"/>
              </a:spcAft>
              <a:buNone/>
            </a:pPr>
            <a:r>
              <a:rPr lang="en" sz="800"/>
              <a:t>+ setMatchCancelled(_matchId)</a:t>
            </a:r>
            <a:endParaRPr sz="800"/>
          </a:p>
          <a:p>
            <a:pPr indent="0" lvl="0" marL="0" rtl="0" algn="l">
              <a:spcBef>
                <a:spcPts val="0"/>
              </a:spcBef>
              <a:spcAft>
                <a:spcPts val="0"/>
              </a:spcAft>
              <a:buNone/>
            </a:pPr>
            <a:r>
              <a:rPr lang="en" sz="800"/>
              <a:t>+ declareOutcome(_matchId, _outcome, _winner, _firstScorer, _scoreline)</a:t>
            </a:r>
            <a:endParaRPr sz="800"/>
          </a:p>
          <a:p>
            <a:pPr indent="0" lvl="0" marL="0" rtl="0" algn="l">
              <a:spcBef>
                <a:spcPts val="0"/>
              </a:spcBef>
              <a:spcAft>
                <a:spcPts val="0"/>
              </a:spcAft>
              <a:buNone/>
            </a:pPr>
            <a:r>
              <a:rPr lang="en" sz="800"/>
              <a:t>+ getPendingMatches()</a:t>
            </a:r>
            <a:endParaRPr sz="800"/>
          </a:p>
          <a:p>
            <a:pPr indent="0" lvl="0" marL="0" rtl="0" algn="l">
              <a:spcBef>
                <a:spcPts val="0"/>
              </a:spcBef>
              <a:spcAft>
                <a:spcPts val="0"/>
              </a:spcAft>
              <a:buNone/>
            </a:pPr>
            <a:r>
              <a:rPr lang="en" sz="800"/>
              <a:t>+ getAllMatches()</a:t>
            </a:r>
            <a:endParaRPr sz="800"/>
          </a:p>
          <a:p>
            <a:pPr indent="0" lvl="0" marL="0" rtl="0" algn="l">
              <a:spcBef>
                <a:spcPts val="0"/>
              </a:spcBef>
              <a:spcAft>
                <a:spcPts val="0"/>
              </a:spcAft>
              <a:buNone/>
            </a:pPr>
            <a:r>
              <a:rPr lang="en" sz="800"/>
              <a:t>+ getMatch(_matchId)</a:t>
            </a:r>
            <a:endParaRPr sz="800"/>
          </a:p>
          <a:p>
            <a:pPr indent="0" lvl="0" marL="0" rtl="0" algn="l">
              <a:spcBef>
                <a:spcPts val="0"/>
              </a:spcBef>
              <a:spcAft>
                <a:spcPts val="0"/>
              </a:spcAft>
              <a:buNone/>
            </a:pPr>
            <a:r>
              <a:rPr lang="en" sz="800"/>
              <a:t>+ getMostRecentMatch(_pending)</a:t>
            </a:r>
            <a:endParaRPr sz="800"/>
          </a:p>
          <a:p>
            <a:pPr indent="0" lvl="0" marL="0" rtl="0" algn="l">
              <a:spcBef>
                <a:spcPts val="0"/>
              </a:spcBef>
              <a:spcAft>
                <a:spcPts val="0"/>
              </a:spcAft>
              <a:buNone/>
            </a:pPr>
            <a:r>
              <a:rPr lang="en" sz="800"/>
              <a:t>+ testConnection()</a:t>
            </a:r>
            <a:endParaRPr sz="800"/>
          </a:p>
          <a:p>
            <a:pPr indent="0" lvl="0" marL="0" rtl="0" algn="l">
              <a:spcBef>
                <a:spcPts val="0"/>
              </a:spcBef>
              <a:spcAft>
                <a:spcPts val="0"/>
              </a:spcAft>
              <a:buNone/>
            </a:pPr>
            <a:r>
              <a:rPr lang="en" sz="800"/>
              <a:t>+ getAddress()</a:t>
            </a:r>
            <a:endParaRPr sz="800"/>
          </a:p>
          <a:p>
            <a:pPr indent="0" lvl="0" marL="0" rtl="0" algn="l">
              <a:spcBef>
                <a:spcPts val="0"/>
              </a:spcBef>
              <a:spcAft>
                <a:spcPts val="0"/>
              </a:spcAft>
              <a:buNone/>
            </a:pPr>
            <a:r>
              <a:rPr lang="en" sz="800"/>
              <a:t>+ addTest()</a:t>
            </a:r>
            <a:endParaRPr sz="800"/>
          </a:p>
          <a:p>
            <a:pPr indent="0" lvl="0" marL="0" rtl="0" algn="l">
              <a:spcBef>
                <a:spcPts val="0"/>
              </a:spcBef>
              <a:spcAft>
                <a:spcPts val="0"/>
              </a:spcAft>
              <a:buNone/>
            </a:pPr>
            <a:r>
              <a:rPr lang="en" sz="800"/>
              <a:t>+ getOwner()</a:t>
            </a:r>
            <a:endParaRPr sz="800"/>
          </a:p>
          <a:p>
            <a:pPr indent="0" lvl="0" marL="0" rtl="0" algn="l">
              <a:spcBef>
                <a:spcPts val="0"/>
              </a:spcBef>
              <a:spcAft>
                <a:spcPts val="0"/>
              </a:spcAft>
              <a:buNone/>
            </a:pPr>
            <a:r>
              <a:rPr lang="en" sz="800"/>
              <a:t>+ setCurrentTime(_yyyy, _mnth, _day, _hr, _min, 0, 0, 0)</a:t>
            </a:r>
            <a:endParaRPr sz="800"/>
          </a:p>
          <a:p>
            <a:pPr indent="0" lvl="0" marL="0" rtl="0" algn="l">
              <a:spcBef>
                <a:spcPts val="0"/>
              </a:spcBef>
              <a:spcAft>
                <a:spcPts val="0"/>
              </a:spcAft>
              <a:buNone/>
            </a:pPr>
            <a:r>
              <a:rPr lang="en" sz="800"/>
              <a:t>+ getCurrentTime()</a:t>
            </a:r>
            <a:endParaRPr sz="800"/>
          </a:p>
          <a:p>
            <a:pPr indent="0" lvl="0" marL="0" rtl="0" algn="l">
              <a:spcBef>
                <a:spcPts val="0"/>
              </a:spcBef>
              <a:spcAft>
                <a:spcPts val="0"/>
              </a:spcAft>
              <a:buNone/>
            </a:pPr>
            <a:r>
              <a:rPr lang="en" sz="800"/>
              <a:t>+ updateMatchStatus(_matchId)</a:t>
            </a:r>
            <a:endParaRPr sz="800"/>
          </a:p>
        </p:txBody>
      </p:sp>
      <p:sp>
        <p:nvSpPr>
          <p:cNvPr id="276" name="Google Shape;276;p53"/>
          <p:cNvSpPr/>
          <p:nvPr/>
        </p:nvSpPr>
        <p:spPr>
          <a:xfrm>
            <a:off x="6189150" y="997750"/>
            <a:ext cx="2548800" cy="23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House</a:t>
            </a:r>
            <a:endParaRPr sz="700"/>
          </a:p>
        </p:txBody>
      </p:sp>
      <p:sp>
        <p:nvSpPr>
          <p:cNvPr id="277" name="Google Shape;277;p53"/>
          <p:cNvSpPr/>
          <p:nvPr/>
        </p:nvSpPr>
        <p:spPr>
          <a:xfrm>
            <a:off x="6189150" y="1235783"/>
            <a:ext cx="2548800" cy="17172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matchOracle</a:t>
            </a:r>
            <a:endParaRPr sz="800"/>
          </a:p>
          <a:p>
            <a:pPr indent="0" lvl="0" marL="0" rtl="0" algn="l">
              <a:spcBef>
                <a:spcPts val="0"/>
              </a:spcBef>
              <a:spcAft>
                <a:spcPts val="0"/>
              </a:spcAft>
              <a:buNone/>
            </a:pPr>
            <a:r>
              <a:rPr lang="en" sz="800"/>
              <a:t>- matchOracleAddr</a:t>
            </a:r>
            <a:endParaRPr sz="800"/>
          </a:p>
          <a:p>
            <a:pPr indent="0" lvl="0" marL="0" rtl="0" algn="l">
              <a:spcBef>
                <a:spcPts val="0"/>
              </a:spcBef>
              <a:spcAft>
                <a:spcPts val="0"/>
              </a:spcAft>
              <a:buNone/>
            </a:pPr>
            <a:r>
              <a:rPr lang="en" sz="800"/>
              <a:t>- minimumBet</a:t>
            </a:r>
            <a:endParaRPr sz="800"/>
          </a:p>
          <a:p>
            <a:pPr indent="0" lvl="0" marL="0" rtl="0" algn="l">
              <a:spcBef>
                <a:spcPts val="0"/>
              </a:spcBef>
              <a:spcAft>
                <a:spcPts val="0"/>
              </a:spcAft>
              <a:buNone/>
            </a:pPr>
            <a:r>
              <a:rPr lang="en" sz="800"/>
              <a:t>+ bet </a:t>
            </a:r>
            <a:endParaRPr sz="800"/>
          </a:p>
          <a:p>
            <a:pPr indent="0" lvl="0" marL="0" rtl="0" algn="l">
              <a:spcBef>
                <a:spcPts val="0"/>
              </a:spcBef>
              <a:spcAft>
                <a:spcPts val="0"/>
              </a:spcAft>
              <a:buNone/>
            </a:pPr>
            <a:r>
              <a:rPr lang="en" sz="800"/>
              <a:t>- betIdToBets</a:t>
            </a:r>
            <a:endParaRPr sz="800"/>
          </a:p>
          <a:p>
            <a:pPr indent="0" lvl="0" marL="0" rtl="0" algn="l">
              <a:spcBef>
                <a:spcPts val="0"/>
              </a:spcBef>
              <a:spcAft>
                <a:spcPts val="0"/>
              </a:spcAft>
              <a:buNone/>
            </a:pPr>
            <a:r>
              <a:rPr lang="en" sz="800"/>
              <a:t>- userToBetIds</a:t>
            </a:r>
            <a:endParaRPr sz="800"/>
          </a:p>
          <a:p>
            <a:pPr indent="0" lvl="0" marL="0" rtl="0" algn="l">
              <a:spcBef>
                <a:spcPts val="0"/>
              </a:spcBef>
              <a:spcAft>
                <a:spcPts val="0"/>
              </a:spcAft>
              <a:buNone/>
            </a:pPr>
            <a:r>
              <a:rPr lang="en" sz="800"/>
              <a:t>- userToMatchIds</a:t>
            </a:r>
            <a:endParaRPr sz="800"/>
          </a:p>
          <a:p>
            <a:pPr indent="0" lvl="0" marL="0" rtl="0" algn="l">
              <a:spcBef>
                <a:spcPts val="0"/>
              </a:spcBef>
              <a:spcAft>
                <a:spcPts val="0"/>
              </a:spcAft>
              <a:buNone/>
            </a:pPr>
            <a:r>
              <a:rPr lang="en" sz="800"/>
              <a:t>- matchPaidOut</a:t>
            </a:r>
            <a:endParaRPr sz="800"/>
          </a:p>
          <a:p>
            <a:pPr indent="0" lvl="0" marL="0" rtl="0" algn="l">
              <a:spcBef>
                <a:spcPts val="0"/>
              </a:spcBef>
              <a:spcAft>
                <a:spcPts val="0"/>
              </a:spcAft>
              <a:buNone/>
            </a:pPr>
            <a:r>
              <a:rPr lang="en" sz="800"/>
              <a:t>- userBetted</a:t>
            </a:r>
            <a:endParaRPr sz="800"/>
          </a:p>
          <a:p>
            <a:pPr indent="0" lvl="0" marL="0" rtl="0" algn="l">
              <a:spcBef>
                <a:spcPts val="0"/>
              </a:spcBef>
              <a:spcAft>
                <a:spcPts val="0"/>
              </a:spcAft>
              <a:buNone/>
            </a:pPr>
            <a:r>
              <a:rPr lang="en" sz="800"/>
              <a:t>- matchIdToBetIds_winner</a:t>
            </a:r>
            <a:endParaRPr sz="800"/>
          </a:p>
          <a:p>
            <a:pPr indent="0" lvl="0" marL="0" rtl="0" algn="l">
              <a:spcBef>
                <a:spcPts val="0"/>
              </a:spcBef>
              <a:spcAft>
                <a:spcPts val="0"/>
              </a:spcAft>
              <a:buNone/>
            </a:pPr>
            <a:r>
              <a:rPr lang="en" sz="800"/>
              <a:t>- matchIdToBetIds_firstScorer</a:t>
            </a:r>
            <a:endParaRPr sz="800"/>
          </a:p>
          <a:p>
            <a:pPr indent="0" lvl="0" marL="0" rtl="0" algn="l">
              <a:spcBef>
                <a:spcPts val="0"/>
              </a:spcBef>
              <a:spcAft>
                <a:spcPts val="0"/>
              </a:spcAft>
              <a:buNone/>
            </a:pPr>
            <a:r>
              <a:rPr lang="en" sz="800"/>
              <a:t>- matchIdToBetIds_scoreline</a:t>
            </a:r>
            <a:endParaRPr sz="800"/>
          </a:p>
          <a:p>
            <a:pPr indent="0" lvl="0" marL="0" rtl="0" algn="l">
              <a:spcBef>
                <a:spcPts val="0"/>
              </a:spcBef>
              <a:spcAft>
                <a:spcPts val="0"/>
              </a:spcAft>
              <a:buNone/>
            </a:pPr>
            <a:r>
              <a:t/>
            </a:r>
            <a:endParaRPr sz="800"/>
          </a:p>
        </p:txBody>
      </p:sp>
      <p:sp>
        <p:nvSpPr>
          <p:cNvPr id="278" name="Google Shape;278;p53"/>
          <p:cNvSpPr/>
          <p:nvPr/>
        </p:nvSpPr>
        <p:spPr>
          <a:xfrm>
            <a:off x="6189150" y="2952999"/>
            <a:ext cx="2548800" cy="21144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setOracleAddress(_oracleAddress)</a:t>
            </a:r>
            <a:endParaRPr sz="800"/>
          </a:p>
          <a:p>
            <a:pPr indent="0" lvl="0" marL="0" rtl="0" algn="l">
              <a:spcBef>
                <a:spcPts val="0"/>
              </a:spcBef>
              <a:spcAft>
                <a:spcPts val="0"/>
              </a:spcAft>
              <a:buNone/>
            </a:pPr>
            <a:r>
              <a:rPr lang="en" sz="800"/>
              <a:t>+ getOracleAddress()</a:t>
            </a:r>
            <a:endParaRPr sz="800"/>
          </a:p>
          <a:p>
            <a:pPr indent="0" lvl="0" marL="0" rtl="0" algn="l">
              <a:spcBef>
                <a:spcPts val="0"/>
              </a:spcBef>
              <a:spcAft>
                <a:spcPts val="0"/>
              </a:spcAft>
              <a:buNone/>
            </a:pPr>
            <a:r>
              <a:rPr lang="en" sz="800"/>
              <a:t>+ _betIsValid(_user, _matchId, _betType, _betItem)</a:t>
            </a:r>
            <a:endParaRPr sz="800"/>
          </a:p>
          <a:p>
            <a:pPr indent="0" lvl="0" marL="0" rtl="0" algn="l">
              <a:spcBef>
                <a:spcPts val="0"/>
              </a:spcBef>
              <a:spcAft>
                <a:spcPts val="0"/>
              </a:spcAft>
              <a:buNone/>
            </a:pPr>
            <a:r>
              <a:rPr lang="en" sz="800"/>
              <a:t>+ _teamValid(_matchId, betItem)</a:t>
            </a:r>
            <a:endParaRPr sz="800"/>
          </a:p>
          <a:p>
            <a:pPr indent="0" lvl="0" marL="0" rtl="0" algn="l">
              <a:spcBef>
                <a:spcPts val="0"/>
              </a:spcBef>
              <a:spcAft>
                <a:spcPts val="0"/>
              </a:spcAft>
              <a:buNone/>
            </a:pPr>
            <a:r>
              <a:rPr lang="en" sz="800"/>
              <a:t>+ _playerValid(_matchId, betItem)</a:t>
            </a:r>
            <a:endParaRPr sz="800"/>
          </a:p>
          <a:p>
            <a:pPr indent="0" lvl="0" marL="0" rtl="0" algn="l">
              <a:spcBef>
                <a:spcPts val="0"/>
              </a:spcBef>
              <a:spcAft>
                <a:spcPts val="0"/>
              </a:spcAft>
              <a:buNone/>
            </a:pPr>
            <a:r>
              <a:rPr lang="en" sz="800"/>
              <a:t>+ _scorelineValid(betItem)</a:t>
            </a:r>
            <a:endParaRPr sz="800"/>
          </a:p>
          <a:p>
            <a:pPr indent="0" lvl="0" marL="0" rtl="0" algn="l">
              <a:spcBef>
                <a:spcPts val="0"/>
              </a:spcBef>
              <a:spcAft>
                <a:spcPts val="0"/>
              </a:spcAft>
              <a:buNone/>
            </a:pPr>
            <a:r>
              <a:rPr lang="en" sz="800"/>
              <a:t>+ _matchOpenForBetting(_matchId)</a:t>
            </a:r>
            <a:endParaRPr sz="800"/>
          </a:p>
          <a:p>
            <a:pPr indent="0" lvl="0" marL="0" rtl="0" algn="l">
              <a:spcBef>
                <a:spcPts val="0"/>
              </a:spcBef>
              <a:spcAft>
                <a:spcPts val="0"/>
              </a:spcAft>
              <a:buNone/>
            </a:pPr>
            <a:r>
              <a:rPr lang="en" sz="800"/>
              <a:t>+ testOracleConnection()</a:t>
            </a:r>
            <a:endParaRPr sz="800"/>
          </a:p>
          <a:p>
            <a:pPr indent="0" lvl="0" marL="0" rtl="0" algn="l">
              <a:spcBef>
                <a:spcPts val="0"/>
              </a:spcBef>
              <a:spcAft>
                <a:spcPts val="0"/>
              </a:spcAft>
              <a:buNone/>
            </a:pPr>
            <a:r>
              <a:rPr lang="en" sz="800"/>
              <a:t>+ getBettableMatches()</a:t>
            </a:r>
            <a:endParaRPr sz="800"/>
          </a:p>
          <a:p>
            <a:pPr indent="0" lvl="0" marL="0" rtl="0" algn="l">
              <a:spcBef>
                <a:spcPts val="0"/>
              </a:spcBef>
              <a:spcAft>
                <a:spcPts val="0"/>
              </a:spcAft>
              <a:buNone/>
            </a:pPr>
            <a:r>
              <a:rPr lang="en" sz="800"/>
              <a:t>+ getAllMatches()</a:t>
            </a:r>
            <a:endParaRPr sz="800"/>
          </a:p>
          <a:p>
            <a:pPr indent="0" lvl="0" marL="0" rtl="0" algn="l">
              <a:spcBef>
                <a:spcPts val="0"/>
              </a:spcBef>
              <a:spcAft>
                <a:spcPts val="0"/>
              </a:spcAft>
              <a:buNone/>
            </a:pPr>
            <a:r>
              <a:rPr lang="en" sz="800"/>
              <a:t>+ getMatch(_matchId)</a:t>
            </a:r>
            <a:endParaRPr sz="800"/>
          </a:p>
          <a:p>
            <a:pPr indent="0" lvl="0" marL="0" rtl="0" algn="l">
              <a:spcBef>
                <a:spcPts val="0"/>
              </a:spcBef>
              <a:spcAft>
                <a:spcPts val="0"/>
              </a:spcAft>
              <a:buNone/>
            </a:pPr>
            <a:r>
              <a:rPr lang="en" sz="800"/>
              <a:t>+ getUserBets(_matchId)</a:t>
            </a:r>
            <a:endParaRPr sz="800"/>
          </a:p>
          <a:p>
            <a:pPr indent="0" lvl="0" marL="0" rtl="0" algn="l">
              <a:spcBef>
                <a:spcPts val="0"/>
              </a:spcBef>
              <a:spcAft>
                <a:spcPts val="0"/>
              </a:spcAft>
              <a:buNone/>
            </a:pPr>
            <a:r>
              <a:rPr lang="en" sz="800"/>
              <a:t>+ getMostRecentMatch()</a:t>
            </a:r>
            <a:endParaRPr sz="800"/>
          </a:p>
          <a:p>
            <a:pPr indent="0" lvl="0" marL="0" rtl="0" algn="l">
              <a:spcBef>
                <a:spcPts val="0"/>
              </a:spcBef>
              <a:spcAft>
                <a:spcPts val="0"/>
              </a:spcAft>
              <a:buNone/>
            </a:pPr>
            <a:r>
              <a:rPr lang="en" sz="800"/>
              <a:t>+ getUserBet(_matchId, _betType)</a:t>
            </a:r>
            <a:endParaRPr sz="800"/>
          </a:p>
          <a:p>
            <a:pPr indent="0" lvl="0" marL="0" rtl="0" algn="l">
              <a:spcBef>
                <a:spcPts val="0"/>
              </a:spcBef>
              <a:spcAft>
                <a:spcPts val="0"/>
              </a:spcAft>
              <a:buNone/>
            </a:pPr>
            <a:r>
              <a:rPr lang="en" sz="800"/>
              <a:t>+ placeBet(_matchId, _betType, _betItem)</a:t>
            </a:r>
            <a:endParaRPr sz="800"/>
          </a:p>
        </p:txBody>
      </p:sp>
      <p:sp>
        <p:nvSpPr>
          <p:cNvPr id="279" name="Google Shape;279;p53"/>
          <p:cNvSpPr/>
          <p:nvPr/>
        </p:nvSpPr>
        <p:spPr>
          <a:xfrm>
            <a:off x="3385799" y="997738"/>
            <a:ext cx="2372400" cy="23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Bet5050</a:t>
            </a:r>
            <a:endParaRPr sz="700"/>
          </a:p>
        </p:txBody>
      </p:sp>
      <p:sp>
        <p:nvSpPr>
          <p:cNvPr id="280" name="Google Shape;280;p53"/>
          <p:cNvSpPr/>
          <p:nvPr/>
        </p:nvSpPr>
        <p:spPr>
          <a:xfrm>
            <a:off x="3385799" y="1235771"/>
            <a:ext cx="2372400" cy="4986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housePercentage</a:t>
            </a:r>
            <a:endParaRPr sz="800"/>
          </a:p>
          <a:p>
            <a:pPr indent="0" lvl="0" marL="0" rtl="0" algn="l">
              <a:spcBef>
                <a:spcPts val="0"/>
              </a:spcBef>
              <a:spcAft>
                <a:spcPts val="0"/>
              </a:spcAft>
              <a:buNone/>
            </a:pPr>
            <a:r>
              <a:rPr lang="en" sz="800"/>
              <a:t>+ multFactor</a:t>
            </a:r>
            <a:endParaRPr sz="800"/>
          </a:p>
          <a:p>
            <a:pPr indent="0" lvl="0" marL="0" rtl="0" algn="l">
              <a:spcBef>
                <a:spcPts val="0"/>
              </a:spcBef>
              <a:spcAft>
                <a:spcPts val="0"/>
              </a:spcAft>
              <a:buNone/>
            </a:pPr>
            <a:r>
              <a:t/>
            </a:r>
            <a:endParaRPr sz="800"/>
          </a:p>
        </p:txBody>
      </p:sp>
      <p:sp>
        <p:nvSpPr>
          <p:cNvPr id="281" name="Google Shape;281;p53"/>
          <p:cNvSpPr/>
          <p:nvPr/>
        </p:nvSpPr>
        <p:spPr>
          <a:xfrm>
            <a:off x="3385800" y="1734656"/>
            <a:ext cx="2372400" cy="225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_payOutWinnings(_user, _amount)</a:t>
            </a:r>
            <a:endParaRPr sz="800"/>
          </a:p>
          <a:p>
            <a:pPr indent="0" lvl="0" marL="0" rtl="0" algn="l">
              <a:spcBef>
                <a:spcPts val="0"/>
              </a:spcBef>
              <a:spcAft>
                <a:spcPts val="0"/>
              </a:spcAft>
              <a:buNone/>
            </a:pPr>
            <a:r>
              <a:rPr lang="en" sz="800"/>
              <a:t>+ _transferToHouse()</a:t>
            </a:r>
            <a:endParaRPr sz="800"/>
          </a:p>
          <a:p>
            <a:pPr indent="0" lvl="0" marL="0" rtl="0" algn="l">
              <a:spcBef>
                <a:spcPts val="0"/>
              </a:spcBef>
              <a:spcAft>
                <a:spcPts val="0"/>
              </a:spcAft>
              <a:buNone/>
            </a:pPr>
            <a:r>
              <a:rPr lang="en" sz="800"/>
              <a:t>- _isWinningBet(_status, _chosenWinner, _actualWinner)</a:t>
            </a:r>
            <a:endParaRPr sz="800"/>
          </a:p>
          <a:p>
            <a:pPr indent="0" lvl="0" marL="0" rtl="0" algn="l">
              <a:spcBef>
                <a:spcPts val="0"/>
              </a:spcBef>
              <a:spcAft>
                <a:spcPts val="0"/>
              </a:spcAft>
              <a:buNone/>
            </a:pPr>
            <a:r>
              <a:rPr lang="en" sz="800"/>
              <a:t>- _calculatePayout(_winningTotal, _totalPot, _betAmount)</a:t>
            </a:r>
            <a:endParaRPr sz="800"/>
          </a:p>
          <a:p>
            <a:pPr indent="0" lvl="0" marL="0" rtl="0" algn="l">
              <a:spcBef>
                <a:spcPts val="0"/>
              </a:spcBef>
              <a:spcAft>
                <a:spcPts val="0"/>
              </a:spcAft>
              <a:buNone/>
            </a:pPr>
            <a:r>
              <a:rPr lang="en" sz="800"/>
              <a:t>- _payoutForMatchWinner(_matchId, _status, _winner)</a:t>
            </a:r>
            <a:endParaRPr sz="800"/>
          </a:p>
          <a:p>
            <a:pPr indent="0" lvl="0" marL="0" rtl="0" algn="l">
              <a:spcBef>
                <a:spcPts val="0"/>
              </a:spcBef>
              <a:spcAft>
                <a:spcPts val="0"/>
              </a:spcAft>
              <a:buNone/>
            </a:pPr>
            <a:r>
              <a:rPr lang="en" sz="800"/>
              <a:t>- _payOutForMatchFirstScorer(_matchId, _status, _firstScorer)</a:t>
            </a:r>
            <a:endParaRPr sz="800"/>
          </a:p>
          <a:p>
            <a:pPr indent="0" lvl="0" marL="0" rtl="0" algn="l">
              <a:spcBef>
                <a:spcPts val="0"/>
              </a:spcBef>
              <a:spcAft>
                <a:spcPts val="0"/>
              </a:spcAft>
              <a:buNone/>
            </a:pPr>
            <a:r>
              <a:rPr lang="en" sz="800"/>
              <a:t>- _payOutForMatchScoreline(_matchId, _status, _scoreline)</a:t>
            </a:r>
            <a:endParaRPr sz="800"/>
          </a:p>
          <a:p>
            <a:pPr indent="0" lvl="0" marL="0" rtl="0" algn="l">
              <a:spcBef>
                <a:spcPts val="0"/>
              </a:spcBef>
              <a:spcAft>
                <a:spcPts val="0"/>
              </a:spcAft>
              <a:buNone/>
            </a:pPr>
            <a:r>
              <a:rPr lang="en" sz="800"/>
              <a:t>+ checkOutcome(_matchId)</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Betting Flow</a:t>
            </a:r>
            <a:endParaRPr/>
          </a:p>
        </p:txBody>
      </p:sp>
      <p:cxnSp>
        <p:nvCxnSpPr>
          <p:cNvPr id="287" name="Google Shape;287;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8" name="Google Shape;288;p54"/>
          <p:cNvPicPr preferRelativeResize="0"/>
          <p:nvPr/>
        </p:nvPicPr>
        <p:blipFill>
          <a:blip r:embed="rId3">
            <a:alphaModFix/>
          </a:blip>
          <a:stretch>
            <a:fillRect/>
          </a:stretch>
        </p:blipFill>
        <p:spPr>
          <a:xfrm>
            <a:off x="1122688" y="1005825"/>
            <a:ext cx="6898624" cy="37723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cxnSp>
        <p:nvCxnSpPr>
          <p:cNvPr id="294" name="Google Shape;294;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5" name="Google Shape;295;p55"/>
          <p:cNvSpPr txBox="1"/>
          <p:nvPr>
            <p:ph type="title"/>
          </p:nvPr>
        </p:nvSpPr>
        <p:spPr>
          <a:xfrm>
            <a:off x="3538497"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Variety</a:t>
            </a:r>
            <a:endParaRPr/>
          </a:p>
        </p:txBody>
      </p:sp>
      <p:sp>
        <p:nvSpPr>
          <p:cNvPr id="296" name="Google Shape;296;p55"/>
          <p:cNvSpPr txBox="1"/>
          <p:nvPr>
            <p:ph idx="1" type="subTitle"/>
          </p:nvPr>
        </p:nvSpPr>
        <p:spPr>
          <a:xfrm>
            <a:off x="3538498"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Myriad of Betting Types</a:t>
            </a:r>
            <a:endParaRPr/>
          </a:p>
        </p:txBody>
      </p:sp>
      <p:sp>
        <p:nvSpPr>
          <p:cNvPr id="297" name="Google Shape;297;p55"/>
          <p:cNvSpPr txBox="1"/>
          <p:nvPr>
            <p:ph idx="2" type="title"/>
          </p:nvPr>
        </p:nvSpPr>
        <p:spPr>
          <a:xfrm>
            <a:off x="6409553"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Amend Bets</a:t>
            </a:r>
            <a:endParaRPr/>
          </a:p>
        </p:txBody>
      </p:sp>
      <p:sp>
        <p:nvSpPr>
          <p:cNvPr id="298" name="Google Shape;298;p55"/>
          <p:cNvSpPr txBox="1"/>
          <p:nvPr>
            <p:ph idx="3" type="subTitle"/>
          </p:nvPr>
        </p:nvSpPr>
        <p:spPr>
          <a:xfrm>
            <a:off x="6409552"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Adjustable risk exposure</a:t>
            </a:r>
            <a:endParaRPr/>
          </a:p>
          <a:p>
            <a:pPr indent="0" lvl="0" marL="0" rtl="0" algn="ctr">
              <a:spcBef>
                <a:spcPts val="0"/>
              </a:spcBef>
              <a:spcAft>
                <a:spcPts val="0"/>
              </a:spcAft>
              <a:buNone/>
            </a:pPr>
            <a:r>
              <a:t/>
            </a:r>
            <a:endParaRPr/>
          </a:p>
        </p:txBody>
      </p:sp>
      <p:sp>
        <p:nvSpPr>
          <p:cNvPr id="299" name="Google Shape;299;p55"/>
          <p:cNvSpPr txBox="1"/>
          <p:nvPr>
            <p:ph idx="5" type="title"/>
          </p:nvPr>
        </p:nvSpPr>
        <p:spPr>
          <a:xfrm>
            <a:off x="667447"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Fair Odds</a:t>
            </a:r>
            <a:endParaRPr/>
          </a:p>
        </p:txBody>
      </p:sp>
      <p:sp>
        <p:nvSpPr>
          <p:cNvPr id="300" name="Google Shape;300;p55"/>
          <p:cNvSpPr txBox="1"/>
          <p:nvPr>
            <p:ph idx="6" type="subTitle"/>
          </p:nvPr>
        </p:nvSpPr>
        <p:spPr>
          <a:xfrm>
            <a:off x="667450"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Determined by free market</a:t>
            </a:r>
            <a:endParaRPr/>
          </a:p>
        </p:txBody>
      </p:sp>
      <p:sp>
        <p:nvSpPr>
          <p:cNvPr id="301" name="Google Shape;301;p55"/>
          <p:cNvSpPr txBox="1"/>
          <p:nvPr>
            <p:ph idx="7" type="title"/>
          </p:nvPr>
        </p:nvSpPr>
        <p:spPr>
          <a:xfrm>
            <a:off x="5088322" y="39346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 Tools</a:t>
            </a:r>
            <a:endParaRPr/>
          </a:p>
        </p:txBody>
      </p:sp>
      <p:sp>
        <p:nvSpPr>
          <p:cNvPr id="302" name="Google Shape;302;p55"/>
          <p:cNvSpPr txBox="1"/>
          <p:nvPr>
            <p:ph idx="8" type="subTitle"/>
          </p:nvPr>
        </p:nvSpPr>
        <p:spPr>
          <a:xfrm>
            <a:off x="5088323" y="44408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of matches</a:t>
            </a:r>
            <a:endParaRPr/>
          </a:p>
        </p:txBody>
      </p:sp>
      <p:sp>
        <p:nvSpPr>
          <p:cNvPr id="303" name="Google Shape;303;p55"/>
          <p:cNvSpPr txBox="1"/>
          <p:nvPr>
            <p:ph idx="14" type="title"/>
          </p:nvPr>
        </p:nvSpPr>
        <p:spPr>
          <a:xfrm>
            <a:off x="1988672" y="39346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Track Positions</a:t>
            </a:r>
            <a:endParaRPr/>
          </a:p>
        </p:txBody>
      </p:sp>
      <p:sp>
        <p:nvSpPr>
          <p:cNvPr id="304" name="Google Shape;304;p55"/>
          <p:cNvSpPr txBox="1"/>
          <p:nvPr>
            <p:ph idx="15" type="subTitle"/>
          </p:nvPr>
        </p:nvSpPr>
        <p:spPr>
          <a:xfrm>
            <a:off x="1988675" y="44408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Awareness of present risk</a:t>
            </a:r>
            <a:endParaRPr/>
          </a:p>
        </p:txBody>
      </p:sp>
      <p:cxnSp>
        <p:nvCxnSpPr>
          <p:cNvPr id="305" name="Google Shape;305;p55"/>
          <p:cNvCxnSpPr/>
          <p:nvPr/>
        </p:nvCxnSpPr>
        <p:spPr>
          <a:xfrm>
            <a:off x="1218450" y="3138821"/>
            <a:ext cx="6707100" cy="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6" name="Google Shape;306;p55"/>
          <p:cNvPicPr preferRelativeResize="0"/>
          <p:nvPr/>
        </p:nvPicPr>
        <p:blipFill>
          <a:blip r:embed="rId3">
            <a:alphaModFix/>
          </a:blip>
          <a:stretch>
            <a:fillRect/>
          </a:stretch>
        </p:blipFill>
        <p:spPr>
          <a:xfrm>
            <a:off x="1142247" y="2818777"/>
            <a:ext cx="640079" cy="640079"/>
          </a:xfrm>
          <a:prstGeom prst="rect">
            <a:avLst/>
          </a:prstGeom>
          <a:noFill/>
          <a:ln>
            <a:noFill/>
          </a:ln>
        </p:spPr>
      </p:pic>
      <p:pic>
        <p:nvPicPr>
          <p:cNvPr id="307" name="Google Shape;307;p55"/>
          <p:cNvPicPr preferRelativeResize="0"/>
          <p:nvPr/>
        </p:nvPicPr>
        <p:blipFill>
          <a:blip r:embed="rId3">
            <a:alphaModFix/>
          </a:blip>
          <a:stretch>
            <a:fillRect/>
          </a:stretch>
        </p:blipFill>
        <p:spPr>
          <a:xfrm>
            <a:off x="2697097" y="2818777"/>
            <a:ext cx="640079" cy="640079"/>
          </a:xfrm>
          <a:prstGeom prst="rect">
            <a:avLst/>
          </a:prstGeom>
          <a:noFill/>
          <a:ln>
            <a:noFill/>
          </a:ln>
        </p:spPr>
      </p:pic>
      <p:pic>
        <p:nvPicPr>
          <p:cNvPr id="308" name="Google Shape;308;p55"/>
          <p:cNvPicPr preferRelativeResize="0"/>
          <p:nvPr/>
        </p:nvPicPr>
        <p:blipFill>
          <a:blip r:embed="rId3">
            <a:alphaModFix/>
          </a:blip>
          <a:stretch>
            <a:fillRect/>
          </a:stretch>
        </p:blipFill>
        <p:spPr>
          <a:xfrm>
            <a:off x="5806822" y="2818790"/>
            <a:ext cx="640079" cy="640079"/>
          </a:xfrm>
          <a:prstGeom prst="rect">
            <a:avLst/>
          </a:prstGeom>
          <a:noFill/>
          <a:ln>
            <a:noFill/>
          </a:ln>
        </p:spPr>
      </p:pic>
      <p:pic>
        <p:nvPicPr>
          <p:cNvPr id="309" name="Google Shape;309;p55"/>
          <p:cNvPicPr preferRelativeResize="0"/>
          <p:nvPr/>
        </p:nvPicPr>
        <p:blipFill>
          <a:blip r:embed="rId3">
            <a:alphaModFix/>
          </a:blip>
          <a:stretch>
            <a:fillRect/>
          </a:stretch>
        </p:blipFill>
        <p:spPr>
          <a:xfrm>
            <a:off x="4251959" y="2818777"/>
            <a:ext cx="640079" cy="640079"/>
          </a:xfrm>
          <a:prstGeom prst="rect">
            <a:avLst/>
          </a:prstGeom>
          <a:noFill/>
          <a:ln>
            <a:noFill/>
          </a:ln>
        </p:spPr>
      </p:pic>
      <p:pic>
        <p:nvPicPr>
          <p:cNvPr id="310" name="Google Shape;310;p55"/>
          <p:cNvPicPr preferRelativeResize="0"/>
          <p:nvPr/>
        </p:nvPicPr>
        <p:blipFill>
          <a:blip r:embed="rId3">
            <a:alphaModFix/>
          </a:blip>
          <a:stretch>
            <a:fillRect/>
          </a:stretch>
        </p:blipFill>
        <p:spPr>
          <a:xfrm>
            <a:off x="7361672" y="2818777"/>
            <a:ext cx="640079" cy="640079"/>
          </a:xfrm>
          <a:prstGeom prst="rect">
            <a:avLst/>
          </a:prstGeom>
          <a:noFill/>
          <a:ln>
            <a:noFill/>
          </a:ln>
        </p:spPr>
      </p:pic>
      <p:cxnSp>
        <p:nvCxnSpPr>
          <p:cNvPr id="311" name="Google Shape;311;p55"/>
          <p:cNvCxnSpPr>
            <a:stCxn id="296" idx="1"/>
          </p:cNvCxnSpPr>
          <p:nvPr/>
        </p:nvCxnSpPr>
        <p:spPr>
          <a:xfrm>
            <a:off x="3538498" y="1959365"/>
            <a:ext cx="764700" cy="831000"/>
          </a:xfrm>
          <a:prstGeom prst="curvedConnector4">
            <a:avLst>
              <a:gd fmla="val -31140" name="adj1"/>
              <a:gd fmla="val 69278" name="adj2"/>
            </a:avLst>
          </a:prstGeom>
          <a:noFill/>
          <a:ln cap="flat" cmpd="sng" w="9525">
            <a:solidFill>
              <a:schemeClr val="lt2"/>
            </a:solidFill>
            <a:prstDash val="solid"/>
            <a:round/>
            <a:headEnd len="med" w="med" type="oval"/>
            <a:tailEnd len="med" w="med" type="none"/>
          </a:ln>
        </p:spPr>
      </p:cxnSp>
      <p:cxnSp>
        <p:nvCxnSpPr>
          <p:cNvPr id="312" name="Google Shape;312;p55"/>
          <p:cNvCxnSpPr>
            <a:stCxn id="300" idx="1"/>
          </p:cNvCxnSpPr>
          <p:nvPr/>
        </p:nvCxnSpPr>
        <p:spPr>
          <a:xfrm>
            <a:off x="667450" y="1959365"/>
            <a:ext cx="554100" cy="819600"/>
          </a:xfrm>
          <a:prstGeom prst="curvedConnector4">
            <a:avLst>
              <a:gd fmla="val -42975" name="adj1"/>
              <a:gd fmla="val 69546" name="adj2"/>
            </a:avLst>
          </a:prstGeom>
          <a:noFill/>
          <a:ln cap="flat" cmpd="sng" w="9525">
            <a:solidFill>
              <a:schemeClr val="lt2"/>
            </a:solidFill>
            <a:prstDash val="solid"/>
            <a:round/>
            <a:headEnd len="med" w="med" type="oval"/>
            <a:tailEnd len="med" w="med" type="none"/>
          </a:ln>
        </p:spPr>
      </p:cxnSp>
      <p:cxnSp>
        <p:nvCxnSpPr>
          <p:cNvPr id="313" name="Google Shape;313;p55"/>
          <p:cNvCxnSpPr>
            <a:stCxn id="304" idx="1"/>
          </p:cNvCxnSpPr>
          <p:nvPr/>
        </p:nvCxnSpPr>
        <p:spPr>
          <a:xfrm flipH="1" rot="10800000">
            <a:off x="1988675" y="3574759"/>
            <a:ext cx="812700" cy="1186500"/>
          </a:xfrm>
          <a:prstGeom prst="curvedConnector4">
            <a:avLst>
              <a:gd fmla="val -29300" name="adj1"/>
              <a:gd fmla="val 63502" name="adj2"/>
            </a:avLst>
          </a:prstGeom>
          <a:noFill/>
          <a:ln cap="flat" cmpd="sng" w="9525">
            <a:solidFill>
              <a:schemeClr val="lt2"/>
            </a:solidFill>
            <a:prstDash val="solid"/>
            <a:round/>
            <a:headEnd len="med" w="med" type="oval"/>
            <a:tailEnd len="med" w="med" type="none"/>
          </a:ln>
        </p:spPr>
      </p:cxnSp>
      <p:cxnSp>
        <p:nvCxnSpPr>
          <p:cNvPr id="314" name="Google Shape;314;p55"/>
          <p:cNvCxnSpPr>
            <a:stCxn id="298" idx="3"/>
            <a:endCxn id="310" idx="3"/>
          </p:cNvCxnSpPr>
          <p:nvPr/>
        </p:nvCxnSpPr>
        <p:spPr>
          <a:xfrm flipH="1">
            <a:off x="8001652" y="1959365"/>
            <a:ext cx="474900" cy="1179600"/>
          </a:xfrm>
          <a:prstGeom prst="curvedConnector3">
            <a:avLst>
              <a:gd fmla="val -50142" name="adj1"/>
            </a:avLst>
          </a:prstGeom>
          <a:noFill/>
          <a:ln cap="flat" cmpd="sng" w="9525">
            <a:solidFill>
              <a:schemeClr val="lt2"/>
            </a:solidFill>
            <a:prstDash val="solid"/>
            <a:round/>
            <a:headEnd len="med" w="med" type="oval"/>
            <a:tailEnd len="med" w="med" type="none"/>
          </a:ln>
        </p:spPr>
      </p:cxnSp>
      <p:cxnSp>
        <p:nvCxnSpPr>
          <p:cNvPr id="315" name="Google Shape;315;p55"/>
          <p:cNvCxnSpPr>
            <a:stCxn id="302" idx="3"/>
          </p:cNvCxnSpPr>
          <p:nvPr/>
        </p:nvCxnSpPr>
        <p:spPr>
          <a:xfrm rot="10800000">
            <a:off x="6454523" y="3541159"/>
            <a:ext cx="700800" cy="1220100"/>
          </a:xfrm>
          <a:prstGeom prst="curvedConnector4">
            <a:avLst>
              <a:gd fmla="val -33979" name="adj1"/>
              <a:gd fmla="val 63130" name="adj2"/>
            </a:avLst>
          </a:prstGeom>
          <a:noFill/>
          <a:ln cap="flat" cmpd="sng" w="9525">
            <a:solidFill>
              <a:schemeClr val="lt2"/>
            </a:solidFill>
            <a:prstDash val="solid"/>
            <a:round/>
            <a:headEnd len="med" w="med" type="oval"/>
            <a:tailEnd len="med" w="med" type="none"/>
          </a:ln>
        </p:spPr>
      </p:cxnSp>
      <p:pic>
        <p:nvPicPr>
          <p:cNvPr id="316" name="Google Shape;316;p55"/>
          <p:cNvPicPr preferRelativeResize="0"/>
          <p:nvPr/>
        </p:nvPicPr>
        <p:blipFill>
          <a:blip r:embed="rId4">
            <a:alphaModFix/>
          </a:blip>
          <a:stretch>
            <a:fillRect/>
          </a:stretch>
        </p:blipFill>
        <p:spPr>
          <a:xfrm>
            <a:off x="1302262" y="2978786"/>
            <a:ext cx="320040" cy="320040"/>
          </a:xfrm>
          <a:prstGeom prst="rect">
            <a:avLst/>
          </a:prstGeom>
          <a:noFill/>
          <a:ln>
            <a:noFill/>
          </a:ln>
        </p:spPr>
      </p:pic>
      <p:pic>
        <p:nvPicPr>
          <p:cNvPr id="317" name="Google Shape;317;p55"/>
          <p:cNvPicPr preferRelativeResize="0"/>
          <p:nvPr/>
        </p:nvPicPr>
        <p:blipFill>
          <a:blip r:embed="rId4">
            <a:alphaModFix/>
          </a:blip>
          <a:stretch>
            <a:fillRect/>
          </a:stretch>
        </p:blipFill>
        <p:spPr>
          <a:xfrm>
            <a:off x="2857125" y="2978823"/>
            <a:ext cx="320040" cy="320040"/>
          </a:xfrm>
          <a:prstGeom prst="rect">
            <a:avLst/>
          </a:prstGeom>
          <a:noFill/>
          <a:ln>
            <a:noFill/>
          </a:ln>
        </p:spPr>
      </p:pic>
      <p:pic>
        <p:nvPicPr>
          <p:cNvPr id="318" name="Google Shape;318;p55"/>
          <p:cNvPicPr preferRelativeResize="0"/>
          <p:nvPr/>
        </p:nvPicPr>
        <p:blipFill>
          <a:blip r:embed="rId4">
            <a:alphaModFix/>
          </a:blip>
          <a:stretch>
            <a:fillRect/>
          </a:stretch>
        </p:blipFill>
        <p:spPr>
          <a:xfrm>
            <a:off x="7521712" y="2978836"/>
            <a:ext cx="320040" cy="320040"/>
          </a:xfrm>
          <a:prstGeom prst="rect">
            <a:avLst/>
          </a:prstGeom>
          <a:noFill/>
          <a:ln>
            <a:noFill/>
          </a:ln>
        </p:spPr>
      </p:pic>
      <p:pic>
        <p:nvPicPr>
          <p:cNvPr id="319" name="Google Shape;319;p55"/>
          <p:cNvPicPr preferRelativeResize="0"/>
          <p:nvPr/>
        </p:nvPicPr>
        <p:blipFill>
          <a:blip r:embed="rId4">
            <a:alphaModFix/>
          </a:blip>
          <a:stretch>
            <a:fillRect/>
          </a:stretch>
        </p:blipFill>
        <p:spPr>
          <a:xfrm>
            <a:off x="5966850" y="2978836"/>
            <a:ext cx="320040" cy="320040"/>
          </a:xfrm>
          <a:prstGeom prst="rect">
            <a:avLst/>
          </a:prstGeom>
          <a:noFill/>
          <a:ln>
            <a:noFill/>
          </a:ln>
        </p:spPr>
      </p:pic>
      <p:pic>
        <p:nvPicPr>
          <p:cNvPr id="320" name="Google Shape;320;p55"/>
          <p:cNvPicPr preferRelativeResize="0"/>
          <p:nvPr/>
        </p:nvPicPr>
        <p:blipFill>
          <a:blip r:embed="rId4">
            <a:alphaModFix/>
          </a:blip>
          <a:stretch>
            <a:fillRect/>
          </a:stretch>
        </p:blipFill>
        <p:spPr>
          <a:xfrm>
            <a:off x="4411987" y="2978836"/>
            <a:ext cx="320040" cy="3200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762678" y="35587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326" name="Google Shape;326;p5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27" name="Google Shape;327;p5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